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1" r:id="rId22"/>
    <p:sldId id="278" r:id="rId23"/>
    <p:sldId id="277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064" y="2267712"/>
            <a:ext cx="9290303" cy="1682496"/>
          </a:xfrm>
        </p:spPr>
        <p:txBody>
          <a:bodyPr/>
          <a:lstStyle/>
          <a:p>
            <a:pPr algn="l"/>
            <a:r>
              <a:rPr lang="ja-JP" altLang="en-US" b="1" dirty="0" smtClean="0">
                <a:solidFill>
                  <a:srgbClr val="7030A0"/>
                </a:solidFill>
              </a:rPr>
              <a:t>　</a:t>
            </a:r>
            <a:r>
              <a:rPr lang="zh-CN" altLang="en-US" b="1" dirty="0" smtClean="0">
                <a:solidFill>
                  <a:srgbClr val="7030A0"/>
                </a:solidFill>
              </a:rPr>
              <a:t>高中毕业了</a:t>
            </a:r>
            <a:r>
              <a:rPr lang="en-US" altLang="zh-CN" b="1" dirty="0" smtClean="0">
                <a:solidFill>
                  <a:srgbClr val="7030A0"/>
                </a:solidFill>
              </a:rPr>
              <a:t/>
            </a:r>
            <a:br>
              <a:rPr lang="en-US" altLang="zh-CN" b="1" dirty="0" smtClean="0">
                <a:solidFill>
                  <a:srgbClr val="7030A0"/>
                </a:solidFill>
              </a:rPr>
            </a:br>
            <a:r>
              <a:rPr lang="zh-CN" altLang="en-US" b="1" dirty="0" smtClean="0">
                <a:solidFill>
                  <a:srgbClr val="7030A0"/>
                </a:solidFill>
              </a:rPr>
              <a:t>你的其中一个选择</a:t>
            </a:r>
            <a:r>
              <a:rPr lang="ja-JP" altLang="en-US" b="1" dirty="0" smtClean="0">
                <a:solidFill>
                  <a:srgbClr val="7030A0"/>
                </a:solidFill>
              </a:rPr>
              <a:t>・・・・</a:t>
            </a:r>
            <a:r>
              <a:rPr lang="ja-JP" altLang="en-US" b="1" dirty="0">
                <a:solidFill>
                  <a:srgbClr val="7030A0"/>
                </a:solidFill>
              </a:rPr>
              <a:t>・</a:t>
            </a:r>
            <a:endParaRPr kumimoji="1" lang="ja-JP" altLang="en-US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kumimoji="1" lang="zh-CN" altLang="en-US" sz="9600" b="1" dirty="0" smtClean="0">
                <a:solidFill>
                  <a:srgbClr val="FFC000"/>
                </a:solidFill>
              </a:rPr>
              <a:t>日本</a:t>
            </a:r>
            <a:endParaRPr kumimoji="1" lang="en-US" altLang="zh-CN" sz="9600" b="1" dirty="0" smtClean="0">
              <a:solidFill>
                <a:srgbClr val="FFC000"/>
              </a:solidFill>
            </a:endParaRPr>
          </a:p>
          <a:p>
            <a:endParaRPr kumimoji="1" lang="ja-JP" altLang="en-US" sz="9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01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代表性的科系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5072" y="1393952"/>
            <a:ext cx="11679936" cy="3486911"/>
          </a:xfrm>
        </p:spPr>
        <p:txBody>
          <a:bodyPr numCol="1">
            <a:normAutofit fontScale="62500" lnSpcReduction="20000"/>
          </a:bodyPr>
          <a:lstStyle/>
          <a:p>
            <a:r>
              <a:rPr lang="zh-CN" altLang="en-US" sz="5400" b="1" dirty="0">
                <a:solidFill>
                  <a:schemeClr val="tx1"/>
                </a:solidFill>
              </a:rPr>
              <a:t>美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术领域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 smtClean="0">
                <a:solidFill>
                  <a:schemeClr val="tx1"/>
                </a:solidFill>
              </a:rPr>
              <a:t>经商领域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 smtClean="0">
                <a:solidFill>
                  <a:schemeClr val="tx1"/>
                </a:solidFill>
              </a:rPr>
              <a:t>理工领域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音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乐领域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医科领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域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其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他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心理学，教育学，文学</a:t>
            </a:r>
            <a:endParaRPr lang="en-US" altLang="zh-CN" sz="54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09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将来有出路吗</a:t>
            </a:r>
            <a:r>
              <a:rPr lang="en-US" altLang="zh-CN" sz="6000" b="1" dirty="0" smtClean="0">
                <a:solidFill>
                  <a:srgbClr val="7030A0"/>
                </a:solidFill>
              </a:rPr>
              <a:t>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207008"/>
            <a:ext cx="11875008" cy="3673855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留在日本就职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--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最短三年，标准五到六年，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             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也可长达十</a:t>
            </a:r>
            <a:r>
              <a:rPr lang="zh-CN" altLang="en-US" sz="3600" b="1" dirty="0">
                <a:solidFill>
                  <a:schemeClr val="tx1"/>
                </a:solidFill>
              </a:rPr>
              <a:t>二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年（博士）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                   首年收入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200</a:t>
            </a:r>
            <a:r>
              <a:rPr lang="ja-JP" altLang="en-US" sz="3600" b="1" dirty="0" smtClean="0">
                <a:solidFill>
                  <a:schemeClr val="tx1"/>
                </a:solidFill>
              </a:rPr>
              <a:t>～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300</a:t>
            </a:r>
            <a:r>
              <a:rPr lang="zh-CN" altLang="en-US" sz="3600" b="1" dirty="0">
                <a:solidFill>
                  <a:schemeClr val="tx1"/>
                </a:solidFill>
              </a:rPr>
              <a:t>万日币左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右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回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国就职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—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日本企业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                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首年月薪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RM3000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多到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RM4500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以上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外国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—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中国，香港，缅甸，以及与各国有分公司的国家</a:t>
            </a: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93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solidFill>
                  <a:srgbClr val="7030A0"/>
                </a:solidFill>
              </a:rPr>
              <a:t>听起</a:t>
            </a:r>
            <a:r>
              <a:rPr lang="zh-CN" altLang="en-US" sz="6000" b="1" dirty="0" smtClean="0">
                <a:solidFill>
                  <a:srgbClr val="7030A0"/>
                </a:solidFill>
              </a:rPr>
              <a:t>来很不错</a:t>
            </a:r>
            <a:r>
              <a:rPr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lang="zh-CN" altLang="en-US" sz="6000" b="1" dirty="0" smtClean="0">
                <a:solidFill>
                  <a:srgbClr val="7030A0"/>
                </a:solidFill>
              </a:rPr>
              <a:t>费用呢？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5072" y="1393952"/>
            <a:ext cx="11679936" cy="3486911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日语升学机构：约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70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年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         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准备教育课程（约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80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大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学：约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70~100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</a:t>
            </a:r>
            <a:r>
              <a:rPr lang="zh-CN" altLang="en-US" sz="3600" b="1" dirty="0">
                <a:solidFill>
                  <a:schemeClr val="tx1"/>
                </a:solidFill>
              </a:rPr>
              <a:t>日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币（文系）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         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约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100~150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万日币（理工系）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根据学校，入学时还需报名费（入学金）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20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万日币到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30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万日币左右</a:t>
            </a: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4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房租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一定很贵吧？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5072" y="1393952"/>
            <a:ext cx="11679936" cy="3486911"/>
          </a:xfrm>
        </p:spPr>
        <p:txBody>
          <a:bodyPr numCol="1">
            <a:normAutofit fontScale="62500" lnSpcReduction="20000"/>
          </a:bodyPr>
          <a:lstStyle/>
          <a:p>
            <a:pPr marL="0" indent="0">
              <a:buNone/>
            </a:pPr>
            <a:r>
              <a:rPr lang="zh-CN" altLang="en-US" sz="5400" b="1" dirty="0" smtClean="0">
                <a:solidFill>
                  <a:schemeClr val="tx1"/>
                </a:solidFill>
              </a:rPr>
              <a:t>房租（宿舍）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双人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房：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2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5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千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~3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5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千日币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单人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房：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3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8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千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~4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5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千日币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5400" b="1" dirty="0" smtClean="0">
                <a:solidFill>
                  <a:schemeClr val="tx1"/>
                </a:solidFill>
              </a:rPr>
              <a:t>自己外面住：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3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万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~8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万日币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5400" b="1" dirty="0">
                <a:solidFill>
                  <a:schemeClr val="tx1"/>
                </a:solidFill>
              </a:rPr>
              <a:t> 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                   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根据地点，交通，房子状态等情况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5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5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54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6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其他各种费用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呢？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2"/>
            <a:ext cx="10676128" cy="3178047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水电费：平均每个月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千日币左右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吃：一餐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200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到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500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日币左右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（便当，一般餐厅）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自己煮：一个月一万到两万日币左右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电话：上网流量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3G~7G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，约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1000~2000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   </a:t>
            </a: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7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一年总共的费用呢？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2"/>
            <a:ext cx="10676128" cy="3178047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学费，吃，住，水电费，电话费等等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一年费用大概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140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万日币左右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84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这些费用我可以应付吗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3"/>
            <a:ext cx="10813288" cy="2560827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打工：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小时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800~1200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日币左右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打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工证：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周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28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小时，假期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天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8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小时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在日本政府允许的范围内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一年打工收入大概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140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5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有奖学金吗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3"/>
            <a:ext cx="10813288" cy="2560827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日语升学机构期间：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月（名额少）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专门学校：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月（名额不多）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大学：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月（名额多）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             10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~14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万日币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/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月（名额不多）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以上奖学金，一切无需偿还 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Untied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4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还有什么福利吗？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3"/>
            <a:ext cx="10813288" cy="3036315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私立大学：学费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30%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减免（绝大多数大学都有）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国公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立大学：学费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50%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半免，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100%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全免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>
                <a:solidFill>
                  <a:schemeClr val="tx1"/>
                </a:solidFill>
              </a:rPr>
              <a:t>日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本经济成长减退以前，几乎所有国公立都提供全免学费给外国留学生</a:t>
            </a: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07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可是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手续麻烦吗？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0472" y="1279653"/>
            <a:ext cx="10813288" cy="3036315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进日本的大学或专门学校以前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    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首先必须进入日语升学机构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一年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次入学：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7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报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名截止日期：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个月前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                      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8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月），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                      7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3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月），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10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5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月）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6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海外留学</a:t>
            </a:r>
            <a:r>
              <a:rPr lang="en-US" altLang="zh-CN" sz="6000" b="1" dirty="0" smtClean="0">
                <a:solidFill>
                  <a:srgbClr val="7030A0"/>
                </a:solidFill>
              </a:rPr>
              <a:t>··············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sz="7200" b="1" dirty="0" smtClean="0">
                <a:solidFill>
                  <a:schemeClr val="tx1"/>
                </a:solidFill>
              </a:rPr>
              <a:t>难吗？</a:t>
            </a:r>
            <a:endParaRPr kumimoji="1" lang="en-US" altLang="zh-CN" sz="7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73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要怎样申请？需要填什么？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8188" y="1393952"/>
            <a:ext cx="10813288" cy="3267456"/>
          </a:xfrm>
        </p:spPr>
        <p:txBody>
          <a:bodyPr numCol="1">
            <a:noAutofit/>
          </a:bodyPr>
          <a:lstStyle/>
          <a:p>
            <a:r>
              <a:rPr lang="zh-CN" altLang="en-US" sz="3600" b="1" dirty="0">
                <a:solidFill>
                  <a:schemeClr val="tx1"/>
                </a:solidFill>
              </a:rPr>
              <a:t>个人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报名表格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就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学理由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经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济担保人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相片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2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73152"/>
            <a:ext cx="9125034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solidFill>
                  <a:srgbClr val="7030A0"/>
                </a:solidFill>
              </a:rPr>
              <a:t>那些</a:t>
            </a:r>
            <a:r>
              <a:rPr lang="zh-CN" altLang="en-US" sz="6000" b="1" dirty="0" smtClean="0">
                <a:solidFill>
                  <a:srgbClr val="7030A0"/>
                </a:solidFill>
              </a:rPr>
              <a:t>日语升学机构适合我？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8188" y="1393952"/>
            <a:ext cx="10813288" cy="3267456"/>
          </a:xfrm>
        </p:spPr>
        <p:txBody>
          <a:bodyPr numCol="1">
            <a:noAutofit/>
          </a:bodyPr>
          <a:lstStyle/>
          <a:p>
            <a:r>
              <a:rPr lang="ja-JP" altLang="en-US" sz="3600" b="1" dirty="0">
                <a:solidFill>
                  <a:schemeClr val="tx1"/>
                </a:solidFill>
              </a:rPr>
              <a:t>美罗斯言语学院（</a:t>
            </a:r>
            <a:r>
              <a:rPr lang="en-US" altLang="zh-CN" sz="3600" b="1" dirty="0">
                <a:solidFill>
                  <a:schemeClr val="tx1"/>
                </a:solidFill>
              </a:rPr>
              <a:t>MEROS LANGUAGE SCHOOL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ja-JP" altLang="en-US" sz="3600" b="1" dirty="0">
                <a:solidFill>
                  <a:schemeClr val="tx1"/>
                </a:solidFill>
              </a:rPr>
              <a:t>新日本学院（</a:t>
            </a:r>
            <a:r>
              <a:rPr lang="en-US" altLang="zh-CN" sz="3600" b="1" dirty="0">
                <a:solidFill>
                  <a:schemeClr val="tx1"/>
                </a:solidFill>
              </a:rPr>
              <a:t>NEW JAPAN ACADEMY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大阪</a:t>
            </a:r>
            <a:r>
              <a:rPr lang="en-US" altLang="zh-CN" sz="3600" b="1" dirty="0">
                <a:solidFill>
                  <a:schemeClr val="tx1"/>
                </a:solidFill>
              </a:rPr>
              <a:t>YMCA</a:t>
            </a:r>
            <a:r>
              <a:rPr lang="zh-CN" altLang="en-US" sz="3600" b="1" dirty="0">
                <a:solidFill>
                  <a:schemeClr val="tx1"/>
                </a:solidFill>
              </a:rPr>
              <a:t>日本语学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校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en-US" altLang="zh-CN" sz="3600" b="1" dirty="0">
                <a:solidFill>
                  <a:schemeClr val="tx1"/>
                </a:solidFill>
              </a:rPr>
              <a:t>NIPPON ACADEMY GROUP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其他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5400" b="1" dirty="0">
                <a:solidFill>
                  <a:schemeClr val="tx1"/>
                </a:solidFill>
              </a:rPr>
              <a:t>http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://japanmalaysia.com</a:t>
            </a:r>
            <a:r>
              <a:rPr lang="en-US" altLang="zh-CN" sz="5400" b="1" dirty="0">
                <a:solidFill>
                  <a:schemeClr val="tx1"/>
                </a:solidFill>
              </a:rPr>
              <a:t>/</a:t>
            </a:r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79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还需要什么文件吗？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80796" y="975361"/>
            <a:ext cx="10813288" cy="3267456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学校的文件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毕业证书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 smtClean="0">
                <a:solidFill>
                  <a:schemeClr val="tx1"/>
                </a:solidFill>
              </a:rPr>
              <a:t>离校证书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>
                <a:solidFill>
                  <a:schemeClr val="tx1"/>
                </a:solidFill>
              </a:rPr>
              <a:t>报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名时如果没有，可以用学校开的信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>
                <a:solidFill>
                  <a:schemeClr val="tx1"/>
                </a:solidFill>
              </a:rPr>
              <a:t>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</a:t>
            </a:r>
            <a:r>
              <a:rPr lang="en-US" altLang="zh-CN" sz="3600" b="1" dirty="0">
                <a:solidFill>
                  <a:schemeClr val="tx1"/>
                </a:solidFill>
              </a:rPr>
              <a:t>Certificate of Expected Graduation</a:t>
            </a:r>
            <a:r>
              <a:rPr lang="zh-CN" altLang="en-US" sz="3600" b="1" dirty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学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校成绩单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统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考证（如有）</a:t>
            </a:r>
            <a:endParaRPr lang="en-US" altLang="zh-CN" sz="3600" b="1" dirty="0">
              <a:solidFill>
                <a:schemeClr val="tx1"/>
              </a:solidFill>
            </a:endParaRPr>
          </a:p>
          <a:p>
            <a:r>
              <a:rPr lang="en-US" altLang="zh-CN" sz="3600" b="1" dirty="0" smtClean="0">
                <a:solidFill>
                  <a:schemeClr val="tx1"/>
                </a:solidFill>
              </a:rPr>
              <a:t>SPM</a:t>
            </a:r>
            <a:r>
              <a:rPr lang="zh-CN" altLang="en-US" sz="3600" b="1" dirty="0">
                <a:solidFill>
                  <a:schemeClr val="tx1"/>
                </a:solidFill>
              </a:rPr>
              <a:t> （如有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10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还有其他吗？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80796" y="975361"/>
            <a:ext cx="10813288" cy="2645663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出生纸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zh-CN" altLang="en-US" sz="3600" b="1" dirty="0">
                <a:solidFill>
                  <a:schemeClr val="tx1"/>
                </a:solidFill>
              </a:rPr>
              <a:t>经济保证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人（通常是父母）经济能力证明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（如银行存款证明，所得税，工资收入等等）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7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6000" b="1" dirty="0" smtClean="0">
                <a:solidFill>
                  <a:srgbClr val="7030A0"/>
                </a:solidFill>
              </a:rPr>
              <a:t>通过那里申请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80796" y="975361"/>
            <a:ext cx="10813288" cy="2645663"/>
          </a:xfrm>
        </p:spPr>
        <p:txBody>
          <a:bodyPr numCol="1">
            <a:noAutofit/>
          </a:bodyPr>
          <a:lstStyle/>
          <a:p>
            <a:r>
              <a:rPr lang="zh-CN" altLang="en-US" sz="3600" b="1" dirty="0" smtClean="0">
                <a:solidFill>
                  <a:schemeClr val="tx1"/>
                </a:solidFill>
              </a:rPr>
              <a:t>日升留学中心 （马来西亚）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</a:rPr>
              <a:t>  NISSHO STUDY OVERSEAS 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CENTRE</a:t>
            </a:r>
          </a:p>
          <a:p>
            <a:pPr marL="0" indent="0">
              <a:buNone/>
            </a:pPr>
            <a:endParaRPr lang="en-US" altLang="zh-CN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r>
              <a:rPr lang="en-US" altLang="zh-CN" sz="4400" b="1" dirty="0" smtClean="0">
                <a:solidFill>
                  <a:schemeClr val="tx1"/>
                </a:solidFill>
              </a:rPr>
              <a:t>http</a:t>
            </a:r>
            <a:r>
              <a:rPr lang="en-US" altLang="zh-CN" sz="4400" b="1" dirty="0">
                <a:solidFill>
                  <a:schemeClr val="tx1"/>
                </a:solidFill>
              </a:rPr>
              <a:t>://www.japanmalaysia.com</a:t>
            </a:r>
            <a:r>
              <a:rPr lang="en-US" altLang="zh-CN" sz="4400" b="1" dirty="0" smtClean="0">
                <a:solidFill>
                  <a:schemeClr val="tx1"/>
                </a:solidFill>
              </a:rPr>
              <a:t>/</a:t>
            </a: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87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pPr algn="ctr"/>
            <a:r>
              <a:rPr kumimoji="1" lang="zh-CN" altLang="en-US" sz="6000" b="1" dirty="0" smtClean="0">
                <a:solidFill>
                  <a:srgbClr val="7030A0"/>
                </a:solidFill>
              </a:rPr>
              <a:t>如何联络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80796" y="975361"/>
            <a:ext cx="10813288" cy="2645663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  东马：</a:t>
            </a:r>
            <a:r>
              <a:rPr lang="en-US" altLang="zh-CN" sz="3600" b="1" dirty="0" err="1" smtClean="0">
                <a:solidFill>
                  <a:schemeClr val="tx1"/>
                </a:solidFill>
              </a:rPr>
              <a:t>Sibu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Travel Agency (084-215353)</a:t>
            </a: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           Kristy </a:t>
            </a:r>
            <a:r>
              <a:rPr lang="en-US" altLang="zh-CN" sz="3600" b="1" dirty="0" err="1" smtClean="0">
                <a:solidFill>
                  <a:schemeClr val="tx1"/>
                </a:solidFill>
              </a:rPr>
              <a:t>Kiu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（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013-844-9977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西马： 日升留学中心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(06-7627584)</a:t>
            </a: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           </a:t>
            </a:r>
            <a:r>
              <a:rPr lang="en-US" altLang="zh-CN" sz="3600" b="1" dirty="0" err="1" smtClean="0">
                <a:solidFill>
                  <a:schemeClr val="tx1"/>
                </a:solidFill>
              </a:rPr>
              <a:t>Fenniy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 (012-354-6660)</a:t>
            </a: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</a:rPr>
              <a:t>            Elaine (012-306-0769)</a:t>
            </a:r>
          </a:p>
          <a:p>
            <a:pPr marL="0" indent="0">
              <a:buNone/>
            </a:pP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总负责人：庄</a:t>
            </a:r>
            <a:r>
              <a:rPr lang="zh-CN" altLang="en-US" sz="3600" b="1" dirty="0">
                <a:solidFill>
                  <a:schemeClr val="tx1"/>
                </a:solidFill>
              </a:rPr>
              <a:t>发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盛博士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（大阪大学）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3600" b="1" dirty="0" smtClean="0">
                <a:solidFill>
                  <a:schemeClr val="tx1"/>
                </a:solidFill>
              </a:rPr>
              <a:t>              （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微信：</a:t>
            </a:r>
            <a:r>
              <a:rPr lang="en-US" altLang="zh-CN" sz="3600" b="1" dirty="0" smtClean="0">
                <a:solidFill>
                  <a:schemeClr val="tx1"/>
                </a:solidFill>
              </a:rPr>
              <a:t>fatt0011</a:t>
            </a:r>
            <a:r>
              <a:rPr lang="zh-CN" altLang="en-US" sz="3600" b="1" dirty="0" smtClean="0">
                <a:solidFill>
                  <a:schemeClr val="tx1"/>
                </a:solidFill>
              </a:rPr>
              <a:t>）</a:t>
            </a:r>
            <a:endParaRPr lang="en-US" altLang="zh-CN" sz="3600" b="1" dirty="0" smtClean="0">
              <a:solidFill>
                <a:schemeClr val="tx1"/>
              </a:solidFill>
            </a:endParaRPr>
          </a:p>
          <a:p>
            <a:endParaRPr lang="en-US" altLang="zh-CN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6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海外留学的一般难题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9600522" cy="4403570"/>
          </a:xfrm>
        </p:spPr>
        <p:txBody>
          <a:bodyPr numCol="2">
            <a:normAutofit fontScale="85000" lnSpcReduction="20000"/>
          </a:bodyPr>
          <a:lstStyle/>
          <a:p>
            <a:r>
              <a:rPr kumimoji="1" lang="zh-CN" altLang="en-US" sz="7200" b="1" dirty="0" smtClean="0">
                <a:solidFill>
                  <a:schemeClr val="tx1"/>
                </a:solidFill>
              </a:rPr>
              <a:t>资格</a:t>
            </a:r>
            <a:endParaRPr kumimoji="1" lang="en-US" altLang="zh-CN" sz="7200" b="1" dirty="0" smtClean="0">
              <a:solidFill>
                <a:schemeClr val="tx1"/>
              </a:solidFill>
            </a:endParaRPr>
          </a:p>
          <a:p>
            <a:r>
              <a:rPr lang="zh-CN" altLang="en-US" sz="7200" b="1" dirty="0">
                <a:solidFill>
                  <a:schemeClr val="tx1"/>
                </a:solidFill>
              </a:rPr>
              <a:t>学</a:t>
            </a:r>
            <a:r>
              <a:rPr lang="zh-CN" altLang="en-US" sz="7200" b="1" dirty="0" smtClean="0">
                <a:solidFill>
                  <a:schemeClr val="tx1"/>
                </a:solidFill>
              </a:rPr>
              <a:t>历</a:t>
            </a:r>
            <a:endParaRPr lang="en-US" altLang="zh-CN" sz="7200" b="1" dirty="0" smtClean="0">
              <a:solidFill>
                <a:schemeClr val="tx1"/>
              </a:solidFill>
            </a:endParaRPr>
          </a:p>
          <a:p>
            <a:r>
              <a:rPr kumimoji="1" lang="zh-CN" altLang="en-US" sz="7200" b="1" dirty="0">
                <a:solidFill>
                  <a:schemeClr val="tx1"/>
                </a:solidFill>
              </a:rPr>
              <a:t>成</a:t>
            </a:r>
            <a:r>
              <a:rPr kumimoji="1" lang="zh-CN" altLang="en-US" sz="7200" b="1" dirty="0" smtClean="0">
                <a:solidFill>
                  <a:schemeClr val="tx1"/>
                </a:solidFill>
              </a:rPr>
              <a:t>绩</a:t>
            </a:r>
            <a:endParaRPr kumimoji="1" lang="en-US" altLang="zh-CN" sz="7200" b="1" dirty="0" smtClean="0">
              <a:solidFill>
                <a:schemeClr val="tx1"/>
              </a:solidFill>
            </a:endParaRPr>
          </a:p>
          <a:p>
            <a:r>
              <a:rPr lang="zh-CN" altLang="en-US" sz="7200" b="1" dirty="0">
                <a:solidFill>
                  <a:schemeClr val="tx1"/>
                </a:solidFill>
              </a:rPr>
              <a:t>语言</a:t>
            </a:r>
            <a:endParaRPr lang="en-US" altLang="zh-CN" sz="7200" b="1" dirty="0">
              <a:solidFill>
                <a:schemeClr val="tx1"/>
              </a:solidFill>
            </a:endParaRPr>
          </a:p>
          <a:p>
            <a:endParaRPr lang="en-US" altLang="zh-CN" sz="7200" b="1" dirty="0" smtClean="0">
              <a:solidFill>
                <a:schemeClr val="tx1"/>
              </a:solidFill>
            </a:endParaRPr>
          </a:p>
          <a:p>
            <a:r>
              <a:rPr lang="zh-CN" altLang="en-US" sz="7200" b="1" dirty="0" smtClean="0">
                <a:solidFill>
                  <a:schemeClr val="tx1"/>
                </a:solidFill>
              </a:rPr>
              <a:t>科系</a:t>
            </a:r>
            <a:endParaRPr lang="en-US" altLang="zh-CN" sz="7200" b="1" dirty="0" smtClean="0">
              <a:solidFill>
                <a:schemeClr val="tx1"/>
              </a:solidFill>
            </a:endParaRPr>
          </a:p>
          <a:p>
            <a:r>
              <a:rPr lang="zh-CN" altLang="en-US" sz="7200" b="1" dirty="0" smtClean="0">
                <a:solidFill>
                  <a:schemeClr val="tx1"/>
                </a:solidFill>
              </a:rPr>
              <a:t>出路</a:t>
            </a:r>
            <a:endParaRPr lang="en-US" altLang="zh-CN" sz="7200" b="1" dirty="0" smtClean="0">
              <a:solidFill>
                <a:schemeClr val="tx1"/>
              </a:solidFill>
            </a:endParaRPr>
          </a:p>
          <a:p>
            <a:r>
              <a:rPr lang="zh-CN" altLang="en-US" sz="7200" b="1" dirty="0">
                <a:solidFill>
                  <a:schemeClr val="tx1"/>
                </a:solidFill>
              </a:rPr>
              <a:t>费用</a:t>
            </a:r>
            <a:endParaRPr lang="en-US" altLang="zh-CN" sz="7200" b="1" dirty="0">
              <a:solidFill>
                <a:schemeClr val="tx1"/>
              </a:solidFill>
            </a:endParaRPr>
          </a:p>
          <a:p>
            <a:r>
              <a:rPr lang="zh-CN" altLang="en-US" sz="7200" b="1" dirty="0">
                <a:solidFill>
                  <a:schemeClr val="tx1"/>
                </a:solidFill>
              </a:rPr>
              <a:t>手</a:t>
            </a:r>
            <a:r>
              <a:rPr lang="zh-CN" altLang="en-US" sz="7200" b="1" dirty="0" smtClean="0">
                <a:solidFill>
                  <a:schemeClr val="tx1"/>
                </a:solidFill>
              </a:rPr>
              <a:t>续</a:t>
            </a:r>
            <a:endParaRPr lang="en-US" altLang="zh-CN" sz="7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9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留学日本的资格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77334" y="2453197"/>
            <a:ext cx="8596668" cy="3880773"/>
          </a:xfrm>
        </p:spPr>
        <p:txBody>
          <a:bodyPr numCol="1">
            <a:normAutofit/>
          </a:bodyPr>
          <a:lstStyle/>
          <a:p>
            <a:r>
              <a:rPr lang="zh-CN" altLang="en-US" sz="7200" b="1" dirty="0" smtClean="0">
                <a:solidFill>
                  <a:schemeClr val="tx1"/>
                </a:solidFill>
              </a:rPr>
              <a:t>年龄</a:t>
            </a:r>
            <a:r>
              <a:rPr lang="en-US" altLang="zh-CN" sz="7200" b="1" dirty="0" smtClean="0">
                <a:solidFill>
                  <a:schemeClr val="tx1"/>
                </a:solidFill>
              </a:rPr>
              <a:t>17</a:t>
            </a:r>
            <a:r>
              <a:rPr lang="zh-CN" altLang="en-US" sz="7200" b="1" dirty="0" smtClean="0">
                <a:solidFill>
                  <a:schemeClr val="tx1"/>
                </a:solidFill>
              </a:rPr>
              <a:t>岁以上</a:t>
            </a:r>
            <a:endParaRPr lang="en-US" altLang="zh-CN" sz="7200" b="1" dirty="0" smtClean="0">
              <a:solidFill>
                <a:schemeClr val="tx1"/>
              </a:solidFill>
            </a:endParaRPr>
          </a:p>
          <a:p>
            <a:r>
              <a:rPr lang="zh-CN" altLang="en-US" sz="7200" b="1" dirty="0">
                <a:solidFill>
                  <a:schemeClr val="tx1"/>
                </a:solidFill>
              </a:rPr>
              <a:t>父</a:t>
            </a:r>
            <a:r>
              <a:rPr lang="zh-CN" altLang="en-US" sz="7200" b="1" dirty="0" smtClean="0">
                <a:solidFill>
                  <a:schemeClr val="tx1"/>
                </a:solidFill>
              </a:rPr>
              <a:t>母同意</a:t>
            </a:r>
            <a:endParaRPr lang="en-US" altLang="zh-CN" sz="7200" b="1" dirty="0" smtClean="0">
              <a:solidFill>
                <a:schemeClr val="tx1"/>
              </a:solidFill>
            </a:endParaRPr>
          </a:p>
          <a:p>
            <a:r>
              <a:rPr lang="zh-CN" altLang="en-US" sz="7200" b="1" dirty="0">
                <a:solidFill>
                  <a:schemeClr val="tx1"/>
                </a:solidFill>
              </a:rPr>
              <a:t>认真学习</a:t>
            </a:r>
            <a:endParaRPr lang="en-US" altLang="zh-CN" sz="7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86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125034" cy="1320800"/>
          </a:xfrm>
        </p:spPr>
        <p:txBody>
          <a:bodyPr>
            <a:normAutofit fontScale="90000"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留学日本需要的学历背景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2023873"/>
            <a:ext cx="11667744" cy="4175986"/>
          </a:xfrm>
        </p:spPr>
        <p:txBody>
          <a:bodyPr numCol="1">
            <a:normAutofit/>
          </a:bodyPr>
          <a:lstStyle/>
          <a:p>
            <a:r>
              <a:rPr lang="en-US" altLang="zh-CN" sz="5400" b="1" dirty="0" smtClean="0">
                <a:solidFill>
                  <a:schemeClr val="tx1"/>
                </a:solidFill>
              </a:rPr>
              <a:t>FORM5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或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11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年教育以上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 smtClean="0">
                <a:solidFill>
                  <a:schemeClr val="tx1"/>
                </a:solidFill>
              </a:rPr>
              <a:t>高三或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12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年教育以上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 smtClean="0">
                <a:solidFill>
                  <a:schemeClr val="tx1"/>
                </a:solidFill>
              </a:rPr>
              <a:t>各种大学课程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各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种专门学校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/COLLEGE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课程等等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endParaRPr lang="en-US" altLang="zh-CN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7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" y="1117472"/>
            <a:ext cx="11903838" cy="441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34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成绩不好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怎么办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14528" y="1584960"/>
            <a:ext cx="11679936" cy="3486911"/>
          </a:xfrm>
        </p:spPr>
        <p:txBody>
          <a:bodyPr numCol="1">
            <a:normAutofit fontScale="62500" lnSpcReduction="20000"/>
          </a:bodyPr>
          <a:lstStyle/>
          <a:p>
            <a:r>
              <a:rPr lang="zh-CN" altLang="en-US" sz="5400" b="1" dirty="0" smtClean="0">
                <a:solidFill>
                  <a:schemeClr val="tx1"/>
                </a:solidFill>
              </a:rPr>
              <a:t>学校成绩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 smtClean="0">
                <a:solidFill>
                  <a:schemeClr val="tx1"/>
                </a:solidFill>
              </a:rPr>
              <a:t>高中统考成绩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en-US" altLang="zh-CN" sz="5400" b="1" dirty="0" smtClean="0">
                <a:solidFill>
                  <a:schemeClr val="tx1"/>
                </a:solidFill>
              </a:rPr>
              <a:t>SPM / STPM</a:t>
            </a:r>
            <a:endParaRPr lang="en-US" altLang="zh-CN" sz="5400" b="1" dirty="0">
              <a:solidFill>
                <a:schemeClr val="tx1"/>
              </a:solidFill>
            </a:endParaRPr>
          </a:p>
          <a:p>
            <a:endParaRPr lang="en-US" altLang="zh-CN" sz="5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5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5400" b="1" dirty="0" smtClean="0">
                <a:solidFill>
                  <a:schemeClr val="tx1"/>
                </a:solidFill>
              </a:rPr>
              <a:t>一般上报考大学时以上成绩只能形式上参考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endParaRPr lang="en-US" altLang="zh-CN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5400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6032" y="5071872"/>
            <a:ext cx="9875520" cy="932687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4000" b="1" dirty="0">
                <a:solidFill>
                  <a:schemeClr val="tx1"/>
                </a:solidFill>
              </a:rPr>
              <a:t>重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点</a:t>
            </a:r>
            <a:r>
              <a:rPr lang="ja-JP" altLang="en-US" sz="4000" b="1" dirty="0">
                <a:solidFill>
                  <a:schemeClr val="tx1"/>
                </a:solidFill>
              </a:rPr>
              <a:t>①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：大</a:t>
            </a:r>
            <a:r>
              <a:rPr lang="zh-CN" altLang="en-US" sz="4000" b="1" dirty="0">
                <a:solidFill>
                  <a:schemeClr val="tx1"/>
                </a:solidFill>
              </a:rPr>
              <a:t>学独自的入学考试</a:t>
            </a:r>
            <a:r>
              <a:rPr lang="ja-JP" altLang="en-US" sz="4000" b="1" dirty="0">
                <a:solidFill>
                  <a:schemeClr val="tx1"/>
                </a:solidFill>
              </a:rPr>
              <a:t>＋</a:t>
            </a:r>
            <a:r>
              <a:rPr lang="zh-CN" altLang="en-US" sz="4000" b="1" dirty="0">
                <a:solidFill>
                  <a:schemeClr val="tx1"/>
                </a:solidFill>
              </a:rPr>
              <a:t>面试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！</a:t>
            </a:r>
            <a:endParaRPr lang="en-US" altLang="zh-CN" sz="4000" b="1" dirty="0" smtClean="0">
              <a:solidFill>
                <a:schemeClr val="tx1"/>
              </a:solidFill>
            </a:endParaRPr>
          </a:p>
          <a:p>
            <a:r>
              <a:rPr lang="zh-CN" altLang="en-US" sz="4000" b="1" dirty="0" smtClean="0">
                <a:solidFill>
                  <a:schemeClr val="tx1"/>
                </a:solidFill>
              </a:rPr>
              <a:t>重点</a:t>
            </a:r>
            <a:r>
              <a:rPr lang="ja-JP" altLang="en-US" sz="4000" b="1" dirty="0" smtClean="0">
                <a:solidFill>
                  <a:schemeClr val="tx1"/>
                </a:solidFill>
              </a:rPr>
              <a:t>②：</a:t>
            </a:r>
            <a:r>
              <a:rPr lang="zh-CN" altLang="en-US" sz="4000" b="1" dirty="0" smtClean="0">
                <a:solidFill>
                  <a:schemeClr val="tx1"/>
                </a:solidFill>
              </a:rPr>
              <a:t>和日本人分开考</a:t>
            </a:r>
            <a:endParaRPr lang="ja-JP" alt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61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solidFill>
                  <a:srgbClr val="7030A0"/>
                </a:solidFill>
              </a:rPr>
              <a:t>日</a:t>
            </a:r>
            <a:r>
              <a:rPr lang="zh-CN" altLang="en-US" sz="6000" b="1" dirty="0" smtClean="0">
                <a:solidFill>
                  <a:srgbClr val="7030A0"/>
                </a:solidFill>
              </a:rPr>
              <a:t>语</a:t>
            </a:r>
            <a:r>
              <a:rPr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lang="zh-CN" altLang="en-US" sz="6000" b="1" dirty="0" smtClean="0">
                <a:solidFill>
                  <a:srgbClr val="7030A0"/>
                </a:solidFill>
              </a:rPr>
              <a:t>能掌握好吗</a:t>
            </a:r>
            <a:r>
              <a:rPr lang="en-US" altLang="zh-CN" sz="6000" b="1" dirty="0" smtClean="0">
                <a:solidFill>
                  <a:srgbClr val="7030A0"/>
                </a:solidFill>
              </a:rPr>
              <a:t>?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46304" y="1869440"/>
            <a:ext cx="11679936" cy="3486911"/>
          </a:xfrm>
        </p:spPr>
        <p:txBody>
          <a:bodyPr numCol="1">
            <a:normAutofit fontScale="55000" lnSpcReduction="20000"/>
          </a:bodyPr>
          <a:lstStyle/>
          <a:p>
            <a:r>
              <a:rPr lang="zh-CN" altLang="en-US" sz="5400" b="1" dirty="0">
                <a:solidFill>
                  <a:schemeClr val="tx1"/>
                </a:solidFill>
              </a:rPr>
              <a:t>三个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月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简单会话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 smtClean="0">
                <a:solidFill>
                  <a:schemeClr val="tx1"/>
                </a:solidFill>
              </a:rPr>
              <a:t>六</a:t>
            </a:r>
            <a:r>
              <a:rPr lang="zh-CN" altLang="en-US" sz="5400" b="1" dirty="0">
                <a:solidFill>
                  <a:schemeClr val="tx1"/>
                </a:solidFill>
              </a:rPr>
              <a:t>个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月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日常会话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一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年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5400" b="1" dirty="0">
                <a:solidFill>
                  <a:schemeClr val="tx1"/>
                </a:solidFill>
              </a:rPr>
              <a:t>阅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读</a:t>
            </a:r>
            <a:r>
              <a:rPr lang="zh-CN" altLang="en-US" sz="5400" b="1" dirty="0">
                <a:solidFill>
                  <a:schemeClr val="tx1"/>
                </a:solidFill>
              </a:rPr>
              <a:t>报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章，上专门学校或大学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一年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半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看日语电视电影，听新闻，挑战国立大学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两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年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·····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掌握最高级日语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5400" b="1" dirty="0" smtClean="0">
                <a:solidFill>
                  <a:schemeClr val="tx1"/>
                </a:solidFill>
              </a:rPr>
              <a:t>                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考取一级（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N1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），足够资格教日语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5400" b="1" dirty="0" smtClean="0">
              <a:solidFill>
                <a:schemeClr val="tx1"/>
              </a:solidFill>
            </a:endParaRPr>
          </a:p>
          <a:p>
            <a:endParaRPr lang="en-US" altLang="zh-CN" sz="5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kumimoji="1" lang="ja-JP" altLang="en-U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4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152"/>
            <a:ext cx="9125034" cy="1320800"/>
          </a:xfrm>
        </p:spPr>
        <p:txBody>
          <a:bodyPr>
            <a:normAutofit/>
          </a:bodyPr>
          <a:lstStyle/>
          <a:p>
            <a:r>
              <a:rPr kumimoji="1" lang="zh-CN" altLang="en-US" sz="6000" b="1" dirty="0" smtClean="0">
                <a:solidFill>
                  <a:srgbClr val="7030A0"/>
                </a:solidFill>
              </a:rPr>
              <a:t>科系</a:t>
            </a:r>
            <a:r>
              <a:rPr kumimoji="1" lang="en-US" altLang="zh-CN" sz="6000" b="1" dirty="0" smtClean="0">
                <a:solidFill>
                  <a:srgbClr val="7030A0"/>
                </a:solidFill>
              </a:rPr>
              <a:t>·····</a:t>
            </a:r>
            <a:r>
              <a:rPr kumimoji="1" lang="zh-CN" altLang="en-US" sz="6000" b="1" dirty="0" smtClean="0">
                <a:solidFill>
                  <a:srgbClr val="7030A0"/>
                </a:solidFill>
              </a:rPr>
              <a:t>有我要念的吗？</a:t>
            </a:r>
            <a:endParaRPr kumimoji="1" lang="ja-JP" altLang="en-US" sz="60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5072" y="1393952"/>
            <a:ext cx="11679936" cy="3486911"/>
          </a:xfrm>
        </p:spPr>
        <p:txBody>
          <a:bodyPr numCol="1">
            <a:normAutofit fontScale="92500" lnSpcReduction="10000"/>
          </a:bodyPr>
          <a:lstStyle/>
          <a:p>
            <a:r>
              <a:rPr lang="zh-CN" altLang="en-US" sz="5400" b="1" dirty="0">
                <a:solidFill>
                  <a:schemeClr val="tx1"/>
                </a:solidFill>
              </a:rPr>
              <a:t>国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立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-86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间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公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立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-92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间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>
                <a:solidFill>
                  <a:schemeClr val="tx1"/>
                </a:solidFill>
              </a:rPr>
              <a:t>私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立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-603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间</a:t>
            </a:r>
            <a:endParaRPr lang="en-US" altLang="zh-CN" sz="5400" b="1" dirty="0" smtClean="0">
              <a:solidFill>
                <a:schemeClr val="tx1"/>
              </a:solidFill>
            </a:endParaRPr>
          </a:p>
          <a:p>
            <a:r>
              <a:rPr lang="zh-CN" altLang="en-US" sz="5400" b="1" dirty="0" smtClean="0">
                <a:solidFill>
                  <a:schemeClr val="tx1"/>
                </a:solidFill>
              </a:rPr>
              <a:t>专门学校</a:t>
            </a:r>
            <a:r>
              <a:rPr lang="en-US" altLang="zh-CN" sz="5400" b="1" dirty="0" smtClean="0">
                <a:solidFill>
                  <a:schemeClr val="tx1"/>
                </a:solidFill>
              </a:rPr>
              <a:t>-2814</a:t>
            </a:r>
            <a:r>
              <a:rPr lang="zh-CN" altLang="en-US" sz="5400" b="1" dirty="0" smtClean="0">
                <a:solidFill>
                  <a:schemeClr val="tx1"/>
                </a:solidFill>
              </a:rPr>
              <a:t>间</a:t>
            </a:r>
            <a:endParaRPr lang="en-US" altLang="zh-CN" sz="5400" b="1" dirty="0" smtClean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7472" y="5059679"/>
            <a:ext cx="11679936" cy="1402081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kumimoji="1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 smtClean="0">
                <a:solidFill>
                  <a:schemeClr val="tx1"/>
                </a:solidFill>
              </a:rPr>
              <a:t>超过两百个学部（学系）以上，以及更多的学科，课程等</a:t>
            </a:r>
            <a:endParaRPr lang="en-US" altLang="zh-CN" sz="5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04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2882</TotalTime>
  <Words>1337</Words>
  <Application>Microsoft Office PowerPoint</Application>
  <PresentationFormat>Widescreen</PresentationFormat>
  <Paragraphs>168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方正姚体</vt:lpstr>
      <vt:lpstr>华文新魏</vt:lpstr>
      <vt:lpstr>メイリオ</vt:lpstr>
      <vt:lpstr>Arial</vt:lpstr>
      <vt:lpstr>Trebuchet MS</vt:lpstr>
      <vt:lpstr>Wingdings 3</vt:lpstr>
      <vt:lpstr>Facet</vt:lpstr>
      <vt:lpstr>　高中毕业了 你的其中一个选择・・・・・</vt:lpstr>
      <vt:lpstr>海外留学··············</vt:lpstr>
      <vt:lpstr>海外留学的一般难题</vt:lpstr>
      <vt:lpstr>留学日本的资格·····</vt:lpstr>
      <vt:lpstr>留学日本需要的学历背景·····</vt:lpstr>
      <vt:lpstr>PowerPoint Presentation</vt:lpstr>
      <vt:lpstr>成绩不好·····怎么办·····</vt:lpstr>
      <vt:lpstr>日语·····能掌握好吗?</vt:lpstr>
      <vt:lpstr>科系·····有我要念的吗？</vt:lpstr>
      <vt:lpstr>代表性的科系</vt:lpstr>
      <vt:lpstr>将来有出路吗·····</vt:lpstr>
      <vt:lpstr>听起来很不错·····费用呢？</vt:lpstr>
      <vt:lpstr>房租·····一定很贵吧？</vt:lpstr>
      <vt:lpstr>其他各种费用·····呢？</vt:lpstr>
      <vt:lpstr>一年总共的费用呢？</vt:lpstr>
      <vt:lpstr>这些费用我可以应付吗·····</vt:lpstr>
      <vt:lpstr>有奖学金吗·····</vt:lpstr>
      <vt:lpstr>还有什么福利吗？</vt:lpstr>
      <vt:lpstr>可是·····手续麻烦吗？</vt:lpstr>
      <vt:lpstr>要怎样申请？需要填什么？</vt:lpstr>
      <vt:lpstr>那些日语升学机构适合我？</vt:lpstr>
      <vt:lpstr>还需要什么文件吗？</vt:lpstr>
      <vt:lpstr>还有其他吗？</vt:lpstr>
      <vt:lpstr>通过那里申请······</vt:lpstr>
      <vt:lpstr>如何联络······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高中毕业了 你的其中一个选择・・・・・</dc:title>
  <dc:creator>fatt</dc:creator>
  <cp:lastModifiedBy>fatt</cp:lastModifiedBy>
  <cp:revision>56</cp:revision>
  <dcterms:created xsi:type="dcterms:W3CDTF">2016-02-15T14:57:46Z</dcterms:created>
  <dcterms:modified xsi:type="dcterms:W3CDTF">2016-04-25T07:05:58Z</dcterms:modified>
</cp:coreProperties>
</file>